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5"/>
  </p:notesMasterIdLst>
  <p:sldIdLst>
    <p:sldId id="273" r:id="rId2"/>
    <p:sldId id="294" r:id="rId3"/>
    <p:sldId id="295" r:id="rId4"/>
    <p:sldId id="296" r:id="rId5"/>
    <p:sldId id="292" r:id="rId6"/>
    <p:sldId id="298" r:id="rId7"/>
    <p:sldId id="303" r:id="rId8"/>
    <p:sldId id="302" r:id="rId9"/>
    <p:sldId id="297" r:id="rId10"/>
    <p:sldId id="299" r:id="rId11"/>
    <p:sldId id="301" r:id="rId12"/>
    <p:sldId id="300" r:id="rId13"/>
    <p:sldId id="286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65F"/>
    <a:srgbClr val="EDDA69"/>
    <a:srgbClr val="E7BC41"/>
    <a:srgbClr val="F4F3EC"/>
    <a:srgbClr val="7F6807"/>
    <a:srgbClr val="F0ED6F"/>
    <a:srgbClr val="33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2174" autoAdjust="0"/>
  </p:normalViewPr>
  <p:slideViewPr>
    <p:cSldViewPr>
      <p:cViewPr varScale="1">
        <p:scale>
          <a:sx n="102" d="100"/>
          <a:sy n="102" d="100"/>
        </p:scale>
        <p:origin x="20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ter deveau" userId="6fbca0fee4c69b2c" providerId="LiveId" clId="{24DCA68C-78B4-4990-8389-DCF55DA5D496}"/>
    <pc:docChg chg="mod">
      <pc:chgData name="walter deveau" userId="6fbca0fee4c69b2c" providerId="LiveId" clId="{24DCA68C-78B4-4990-8389-DCF55DA5D496}" dt="2026-06-09T14:59:37.099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C92D7A9-2373-4F93-BFA6-BCE646754A0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2D7A9-2373-4F93-BFA6-BCE646754A00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2D7A9-2373-4F93-BFA6-BCE646754A00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46273-4FE9-41FE-BB46-9AEBDB552935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Drytech Construction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27DC-E5E7-4DA1-A9C5-D6D4EC7501E1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Drytech Construction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F73B-0DBD-48AB-80EE-F71DA06AF47E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Drytech Construction Inc.</a:t>
            </a: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BEE81-D92C-41C1-9CBF-A3BD7D39ADC5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  <p:pic>
        <p:nvPicPr>
          <p:cNvPr id="11" name="Picture 10" descr="FS.ca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5791200" y="304800"/>
            <a:ext cx="3108073" cy="4853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Drytech Construction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55EA6-4AD6-421A-A389-416C51450F83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Drytech Construction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D5286-A6FD-4F27-8560-36E86A6C8EA5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Drytech Construction Inc.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18EEF-F696-4068-A2A6-8CA33D1CF530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Drytech Construction Inc.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C6B85-2900-46CD-9B99-331A6DDBC9AA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Drytech Construction Inc.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8ACAA-D730-423E-B11B-99BCEB29497E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Drytech Construction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F8DDC-C04D-44A4-98EA-5CD787BBE1E4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Drytech Construction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0A305-1683-4E99-B4D4-3BA357AEFD20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1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Drytech Construction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8B22507-1339-44F9-BDB5-D4C37D023F65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  <p:sp>
        <p:nvSpPr>
          <p:cNvPr id="1032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viewer0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609600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819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Demi Cond" pitchFamily="34" charset="0"/>
              </a:rPr>
              <a:t>NOW FULLY CCMC APPROVED IN CANADA</a:t>
            </a:r>
          </a:p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itchFamily="34" charset="0"/>
              </a:rPr>
              <a:t>FOR USE OVER LIVING SPACE (IE. SUNDECKS &amp; FLAT ROOFS)</a:t>
            </a:r>
          </a:p>
        </p:txBody>
      </p:sp>
      <p:pic>
        <p:nvPicPr>
          <p:cNvPr id="10" name="Picture 9" descr="ccmc-leaf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286" y="3962400"/>
            <a:ext cx="1752314" cy="1752314"/>
          </a:xfrm>
          <a:prstGeom prst="rect">
            <a:avLst/>
          </a:prstGeom>
        </p:spPr>
      </p:pic>
      <p:pic>
        <p:nvPicPr>
          <p:cNvPr id="11" name="Picture 10" descr="FS-2015 Logo-sm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458" y="1447799"/>
            <a:ext cx="6308942" cy="1315865"/>
          </a:xfrm>
          <a:prstGeom prst="rect">
            <a:avLst/>
          </a:prstGeom>
        </p:spPr>
      </p:pic>
      <p:pic>
        <p:nvPicPr>
          <p:cNvPr id="15" name="Picture 14" descr="tufflexred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38686" y="4177470"/>
            <a:ext cx="1981208" cy="1156530"/>
          </a:xfrm>
          <a:prstGeom prst="rect">
            <a:avLst/>
          </a:prstGeom>
        </p:spPr>
      </p:pic>
    </p:spTree>
  </p:cSld>
  <p:clrMapOvr>
    <a:masterClrMapping/>
  </p:clrMapOvr>
  <p:transition advTm="617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274638"/>
            <a:ext cx="5334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defRPr>
            </a:lvl1pPr>
          </a:lstStyle>
          <a:p>
            <a:pPr eaLnBrk="0" hangingPunct="0">
              <a:defRPr/>
            </a:pPr>
            <a:r>
              <a:rPr lang="en-US" b="0" dirty="0">
                <a:latin typeface="Gill Sans MT" pitchFamily="34" charset="0"/>
                <a:ea typeface="+mj-ea"/>
                <a:cs typeface="+mj-cs"/>
              </a:rPr>
              <a:t>CCMC APPROVALS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CCMC APPROVAL NUMBER: 13473-R</a:t>
            </a:r>
          </a:p>
          <a:p>
            <a:pPr>
              <a:buNone/>
            </a:pPr>
            <a:r>
              <a:rPr lang="en-US" sz="2000" i="1" dirty="0">
                <a:solidFill>
                  <a:srgbClr val="0070C0"/>
                </a:solidFill>
                <a:latin typeface="Arial Narrow" pitchFamily="34" charset="0"/>
              </a:rPr>
              <a:t>November 2014 – </a:t>
            </a:r>
            <a:r>
              <a:rPr lang="en-US" sz="2000" i="1" dirty="0" err="1">
                <a:solidFill>
                  <a:srgbClr val="0070C0"/>
                </a:solidFill>
                <a:latin typeface="Arial Narrow" pitchFamily="34" charset="0"/>
              </a:rPr>
              <a:t>Flexstone</a:t>
            </a:r>
            <a:r>
              <a:rPr lang="en-US" sz="2000" i="1" dirty="0">
                <a:solidFill>
                  <a:srgbClr val="0070C0"/>
                </a:solidFill>
                <a:latin typeface="Arial Narrow" pitchFamily="34" charset="0"/>
              </a:rPr>
              <a:t> Coatings received full CCMC approvals</a:t>
            </a:r>
          </a:p>
          <a:p>
            <a:pPr>
              <a:buNone/>
            </a:pPr>
            <a:endParaRPr lang="en-US" sz="2400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36576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00000"/>
                </a:solidFill>
                <a:latin typeface="Arial Narrow" pitchFamily="34" charset="0"/>
              </a:rPr>
              <a:t>APPROVED FOR: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</a:rPr>
              <a:t>Waterproofing over living space: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Flat Roofs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Sundecks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Suspended slabs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Roof Decks</a:t>
            </a:r>
          </a:p>
        </p:txBody>
      </p:sp>
      <p:pic>
        <p:nvPicPr>
          <p:cNvPr id="6" name="Picture 5" descr="ccmc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7900" y="4724400"/>
            <a:ext cx="2247900" cy="11689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525963"/>
          </a:xfrm>
        </p:spPr>
        <p:txBody>
          <a:bodyPr/>
          <a:lstStyle/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TENSILE STRENGTH </a:t>
            </a:r>
            <a:endParaRPr lang="en-US" sz="1600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857250" lvl="1" indent="-457200">
              <a:spcBef>
                <a:spcPts val="700"/>
              </a:spcBef>
              <a:buClr>
                <a:schemeClr val="tx2"/>
              </a:buClr>
              <a:buSzPct val="113000"/>
              <a:defRPr/>
            </a:pPr>
            <a:r>
              <a:rPr lang="en-US" sz="1400" b="1" dirty="0">
                <a:solidFill>
                  <a:srgbClr val="0070C0"/>
                </a:solidFill>
                <a:latin typeface="Arial Narrow" pitchFamily="34" charset="0"/>
              </a:rPr>
              <a:t>Min Requirements: 1.86  FS = 2.92  </a:t>
            </a:r>
            <a:r>
              <a:rPr lang="en-US" sz="1400" b="1" dirty="0">
                <a:solidFill>
                  <a:srgbClr val="7030A0"/>
                </a:solidFill>
                <a:latin typeface="Arial Narrow" pitchFamily="34" charset="0"/>
              </a:rPr>
              <a:t>(57% greater than min requirement)</a:t>
            </a: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endParaRPr lang="en-US" sz="6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TEAR RESISTANCE </a:t>
            </a:r>
            <a:endParaRPr lang="en-US" sz="1600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857250" lvl="1" indent="-457200">
              <a:spcBef>
                <a:spcPts val="700"/>
              </a:spcBef>
              <a:buClr>
                <a:schemeClr val="tx2"/>
              </a:buClr>
              <a:buSzPct val="113000"/>
              <a:defRPr/>
            </a:pPr>
            <a:r>
              <a:rPr lang="en-US" sz="1400" b="1" dirty="0">
                <a:solidFill>
                  <a:srgbClr val="0070C0"/>
                </a:solidFill>
                <a:latin typeface="Arial Narrow" pitchFamily="34" charset="0"/>
              </a:rPr>
              <a:t>Min Requirements: 5.8  FS = 10   </a:t>
            </a:r>
            <a:r>
              <a:rPr lang="en-US" sz="1400" b="1" dirty="0">
                <a:solidFill>
                  <a:srgbClr val="7030A0"/>
                </a:solidFill>
                <a:latin typeface="Arial Narrow" pitchFamily="34" charset="0"/>
              </a:rPr>
              <a:t>(72% higher than min requirement)</a:t>
            </a:r>
          </a:p>
          <a:p>
            <a:pPr marL="857250" lvl="1" indent="-457200">
              <a:spcBef>
                <a:spcPts val="700"/>
              </a:spcBef>
              <a:buClr>
                <a:schemeClr val="tx2"/>
              </a:buClr>
              <a:buSzPct val="113000"/>
              <a:defRPr/>
            </a:pPr>
            <a:endParaRPr lang="en-US" sz="600" b="1" dirty="0">
              <a:solidFill>
                <a:srgbClr val="7030A0"/>
              </a:solidFill>
              <a:latin typeface="Arial Narrow" pitchFamily="34" charset="0"/>
            </a:endParaRP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DYNAMIC IMPACT / PUNCTURE RESISTANCE</a:t>
            </a:r>
          </a:p>
          <a:p>
            <a:pPr marL="857250" lvl="1" indent="-457200">
              <a:spcBef>
                <a:spcPts val="700"/>
              </a:spcBef>
              <a:buClr>
                <a:schemeClr val="tx2"/>
              </a:buClr>
              <a:buSzPct val="113000"/>
              <a:defRPr/>
            </a:pPr>
            <a:r>
              <a:rPr lang="en-US" sz="1400" b="1" dirty="0">
                <a:solidFill>
                  <a:srgbClr val="0070C0"/>
                </a:solidFill>
                <a:latin typeface="Arial Narrow" pitchFamily="34" charset="0"/>
              </a:rPr>
              <a:t>Min Requirements: 20 out of 24 samples &gt; or = to 9 Rating  </a:t>
            </a:r>
            <a:r>
              <a:rPr lang="en-US" sz="1400" b="1" dirty="0">
                <a:solidFill>
                  <a:srgbClr val="7030A0"/>
                </a:solidFill>
                <a:latin typeface="Arial Narrow" pitchFamily="34" charset="0"/>
              </a:rPr>
              <a:t>(FS = 24 of 24 achieved a rating of 23)</a:t>
            </a: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endParaRPr lang="en-US" sz="6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ELONGATION OF BASE </a:t>
            </a:r>
            <a:endParaRPr lang="en-US" sz="1600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857250" lvl="1" indent="-457200">
              <a:spcBef>
                <a:spcPts val="700"/>
              </a:spcBef>
              <a:buClr>
                <a:schemeClr val="tx2"/>
              </a:buClr>
              <a:buSzPct val="113000"/>
              <a:defRPr/>
            </a:pPr>
            <a:r>
              <a:rPr lang="en-US" sz="1400" b="1" dirty="0">
                <a:solidFill>
                  <a:srgbClr val="0070C0"/>
                </a:solidFill>
                <a:latin typeface="Arial Narrow" pitchFamily="34" charset="0"/>
              </a:rPr>
              <a:t>364 % using CCMC test procedures</a:t>
            </a: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endParaRPr lang="en-US" sz="6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PEEL ADHESION ON PLYWOOD </a:t>
            </a:r>
            <a:endParaRPr lang="en-US" sz="1600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857250" lvl="1" indent="-457200">
              <a:spcBef>
                <a:spcPts val="700"/>
              </a:spcBef>
              <a:buClr>
                <a:schemeClr val="tx2"/>
              </a:buClr>
              <a:buSzPct val="113000"/>
              <a:defRPr/>
            </a:pPr>
            <a:r>
              <a:rPr lang="en-US" sz="1400" b="1" dirty="0">
                <a:solidFill>
                  <a:srgbClr val="0070C0"/>
                </a:solidFill>
                <a:latin typeface="Arial Narrow" pitchFamily="34" charset="0"/>
              </a:rPr>
              <a:t>Min Requirements: 525, FS = 1303  </a:t>
            </a:r>
            <a:r>
              <a:rPr lang="en-US" sz="1400" b="1" dirty="0">
                <a:solidFill>
                  <a:srgbClr val="7030A0"/>
                </a:solidFill>
                <a:latin typeface="Arial Narrow" pitchFamily="34" charset="0"/>
              </a:rPr>
              <a:t>(148% higher than min)</a:t>
            </a: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endParaRPr lang="en-US" sz="6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CRACK BRIDGING BEFORE AND AFTER HEAT AGING </a:t>
            </a:r>
          </a:p>
          <a:p>
            <a:pPr marL="857250" lvl="1" indent="-457200">
              <a:spcBef>
                <a:spcPts val="700"/>
              </a:spcBef>
              <a:buClr>
                <a:schemeClr val="tx2"/>
              </a:buClr>
              <a:buSzPct val="113000"/>
              <a:defRPr/>
            </a:pPr>
            <a:r>
              <a:rPr lang="en-US" sz="1400" b="1" dirty="0">
                <a:solidFill>
                  <a:srgbClr val="0070C0"/>
                </a:solidFill>
                <a:latin typeface="Arial Narrow" pitchFamily="34" charset="0"/>
              </a:rPr>
              <a:t>Tests showed no evidence of cracking, splitting or loss of adhesion</a:t>
            </a:r>
          </a:p>
          <a:p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274638"/>
            <a:ext cx="5334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defRPr>
            </a:lvl1pPr>
          </a:lstStyle>
          <a:p>
            <a:pPr eaLnBrk="0" hangingPunct="0">
              <a:defRPr/>
            </a:pPr>
            <a:r>
              <a:rPr lang="en-US" b="0" dirty="0">
                <a:latin typeface="Gill Sans MT" pitchFamily="34" charset="0"/>
                <a:ea typeface="+mj-ea"/>
                <a:cs typeface="+mj-cs"/>
              </a:rPr>
              <a:t>CCMC TEST HIGHLIGHTS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2209800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31226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" y="38846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46466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" y="54848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6324600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 bwMode="auto">
          <a:xfrm>
            <a:off x="381000" y="304800"/>
            <a:ext cx="594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SUMMARY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57200" y="1981200"/>
            <a:ext cx="411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WHAT IS FLEXSTONE?</a:t>
            </a:r>
            <a:endParaRPr kumimoji="0" lang="en-US" sz="20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baseline="0" dirty="0">
                <a:solidFill>
                  <a:srgbClr val="0070C0"/>
                </a:solidFill>
                <a:latin typeface="Arial Narrow" pitchFamily="34" charset="0"/>
              </a:rPr>
              <a:t>ENDLESS</a:t>
            </a: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 APPLICATIONS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SIMPLE APPLICATION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PROCESS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baseline="0" dirty="0">
                <a:solidFill>
                  <a:srgbClr val="0070C0"/>
                </a:solidFill>
                <a:latin typeface="Arial Narrow" pitchFamily="34" charset="0"/>
              </a:rPr>
              <a:t>MULTITUDE OF ADVANTAGES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FULL CCMC APPROVALS</a:t>
            </a:r>
          </a:p>
        </p:txBody>
      </p:sp>
      <p:pic>
        <p:nvPicPr>
          <p:cNvPr id="7" name="Picture 6" descr="1-grey.jpg"/>
          <p:cNvPicPr>
            <a:picLocks noChangeAspect="1"/>
          </p:cNvPicPr>
          <p:nvPr/>
        </p:nvPicPr>
        <p:blipFill>
          <a:blip r:embed="rId2">
            <a:lum contrast="10000"/>
          </a:blip>
          <a:srcRect r="14662"/>
          <a:stretch>
            <a:fillRect/>
          </a:stretch>
        </p:blipFill>
        <p:spPr>
          <a:xfrm>
            <a:off x="5029200" y="4038600"/>
            <a:ext cx="28829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brownflex2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rcRect b="45455"/>
          <a:stretch>
            <a:fillRect/>
          </a:stretch>
        </p:blipFill>
        <p:spPr>
          <a:xfrm rot="1086591">
            <a:off x="5029200" y="1752600"/>
            <a:ext cx="2894584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270125" y="2470150"/>
            <a:ext cx="443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304800"/>
            <a:ext cx="5867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  <a:ea typeface="+mj-ea"/>
                <a:cs typeface="+mj-cs"/>
              </a:rPr>
              <a:t>THANK YOU.</a:t>
            </a:r>
          </a:p>
        </p:txBody>
      </p:sp>
      <p:pic>
        <p:nvPicPr>
          <p:cNvPr id="6" name="Picture 5" descr="fslogo-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42470"/>
            <a:ext cx="4800600" cy="1029097"/>
          </a:xfrm>
          <a:prstGeom prst="rect">
            <a:avLst/>
          </a:prstGeom>
        </p:spPr>
      </p:pic>
      <p:sp>
        <p:nvSpPr>
          <p:cNvPr id="14" name="Rectangle 2"/>
          <p:cNvSpPr>
            <a:spLocks noGrp="1" noChangeArrowheads="1"/>
          </p:cNvSpPr>
          <p:nvPr>
            <p:ph idx="1"/>
          </p:nvPr>
        </p:nvSpPr>
        <p:spPr>
          <a:xfrm>
            <a:off x="2438400" y="4038600"/>
            <a:ext cx="4191000" cy="1828800"/>
          </a:xfrm>
          <a:solidFill>
            <a:schemeClr val="bg1">
              <a:alpha val="54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/>
          <a:p>
            <a:pPr>
              <a:buNone/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PHONE: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	     </a:t>
            </a:r>
            <a:r>
              <a:rPr lang="en-US" sz="1800" b="1" dirty="0">
                <a:solidFill>
                  <a:srgbClr val="C00000"/>
                </a:solidFill>
                <a:latin typeface="Arial Narrow" pitchFamily="34" charset="0"/>
              </a:rPr>
              <a:t>1 (905) 993-1330 </a:t>
            </a:r>
            <a:endParaRPr lang="en-US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None/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TOLL FREE: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Arial Narrow" pitchFamily="34" charset="0"/>
              </a:rPr>
              <a:t>1 (888) 993-1330</a:t>
            </a:r>
            <a:endParaRPr lang="en-US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WEB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: 	     </a:t>
            </a:r>
            <a:r>
              <a:rPr lang="en-US" sz="1800" b="1" dirty="0">
                <a:solidFill>
                  <a:srgbClr val="C00000"/>
                </a:solidFill>
                <a:latin typeface="Arial Narrow" pitchFamily="34" charset="0"/>
              </a:rPr>
              <a:t>www.flexstoneontario.com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EMAIL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:	     </a:t>
            </a:r>
            <a:r>
              <a:rPr lang="en-US" sz="1800" b="1" dirty="0">
                <a:solidFill>
                  <a:srgbClr val="C00000"/>
                </a:solidFill>
                <a:latin typeface="Arial Narrow" pitchFamily="34" charset="0"/>
              </a:rPr>
              <a:t>contact@flexstoneontario.com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32004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www.flexstoneontario.com</a:t>
            </a:r>
          </a:p>
        </p:txBody>
      </p:sp>
    </p:spTree>
  </p:cSld>
  <p:clrMapOvr>
    <a:masterClrMapping/>
  </p:clrMapOvr>
  <p:transition advTm="1326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cksnow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791204">
            <a:off x="4645799" y="3602880"/>
            <a:ext cx="3071688" cy="2303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itle 6"/>
          <p:cNvSpPr txBox="1">
            <a:spLocks/>
          </p:cNvSpPr>
          <p:nvPr/>
        </p:nvSpPr>
        <p:spPr bwMode="auto">
          <a:xfrm>
            <a:off x="381000" y="304800"/>
            <a:ext cx="594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6096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FLEXSTONE OVERVIEW</a:t>
            </a:r>
            <a:endParaRPr kumimoji="0" lang="en-US" sz="20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baseline="0" dirty="0">
                <a:solidFill>
                  <a:srgbClr val="0070C0"/>
                </a:solidFill>
                <a:latin typeface="Arial Narrow" pitchFamily="34" charset="0"/>
              </a:rPr>
              <a:t>FLEXSTONE</a:t>
            </a: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 APPLICATIONS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APPLICATION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PROCESS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baseline="0" dirty="0">
                <a:solidFill>
                  <a:srgbClr val="0070C0"/>
                </a:solidFill>
                <a:latin typeface="Arial Narrow" pitchFamily="34" charset="0"/>
              </a:rPr>
              <a:t>ADVANTAGES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CCMC APPROVALS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baseline="0" dirty="0">
                <a:solidFill>
                  <a:srgbClr val="0070C0"/>
                </a:solidFill>
                <a:latin typeface="Arial Narrow" pitchFamily="34" charset="0"/>
              </a:rPr>
              <a:t>CONCLUSION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5" name="Picture 4" descr="IMG_01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92996">
            <a:off x="5005017" y="1792702"/>
            <a:ext cx="3060595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 bwMode="auto">
          <a:xfrm>
            <a:off x="381000" y="304800"/>
            <a:ext cx="594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FLEXSTONE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 OVERVIEW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(1/2)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04800" y="15700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6000"/>
              <a:buFont typeface="+mj-lt"/>
              <a:buAutoNum type="arabicPeriod"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FLEXSTONE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 is a unique water-catalyzed polyurethane coating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116000"/>
              <a:buFont typeface="+mj-lt"/>
              <a:buAutoNum type="arabicPeriod"/>
              <a:defRPr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FLEXSTONE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 is the only seamless coating with CCMC approvals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116000"/>
              <a:buFont typeface="+mj-lt"/>
              <a:buAutoNum type="arabicPeriod"/>
              <a:defRPr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FLEXSTONE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 is seamless | odorless | 3-times thicker than competing urethanes</a:t>
            </a:r>
            <a:endParaRPr kumimoji="0" lang="en-US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FLEXSTONE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 is a combination of a base coat + finish coat(s)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FLEXSTONE</a:t>
            </a:r>
            <a:r>
              <a:rPr lang="en-US" b="1" baseline="0" dirty="0">
                <a:solidFill>
                  <a:srgbClr val="0070C0"/>
                </a:solidFill>
                <a:latin typeface="Arial Narrow" pitchFamily="34" charset="0"/>
              </a:rPr>
              <a:t> is versatile and long lasting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FLEXSTONE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is applicable over existing membranes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FLEXSTONE</a:t>
            </a:r>
            <a:r>
              <a:rPr lang="en-US" b="1" baseline="0" dirty="0">
                <a:solidFill>
                  <a:srgbClr val="0070C0"/>
                </a:solidFill>
                <a:latin typeface="Arial Narrow" pitchFamily="34" charset="0"/>
              </a:rPr>
              <a:t> is cost-effective and eco-friendly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FLEXSTONE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 does not require reinforcing fabrics or scrims</a:t>
            </a:r>
          </a:p>
          <a:p>
            <a:pPr marL="457200" lvl="0" indent="-457200" eaLnBrk="0" hangingPunct="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FLEXSTONE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 is designed for extreme heat and extreme cold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endParaRPr lang="en-US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endParaRPr lang="en-US" b="1" baseline="0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1266" name="Picture 2" descr="Image result for no circle li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657600"/>
            <a:ext cx="2295645" cy="228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19800" y="4572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NO REINFORCING FABRIC OR SCRIM REQUIRED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exstonecomponents-brown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82" y="1371600"/>
            <a:ext cx="5323518" cy="3733800"/>
          </a:xfrm>
          <a:prstGeom prst="rect">
            <a:avLst/>
          </a:prstGeom>
        </p:spPr>
      </p:pic>
      <p:pic>
        <p:nvPicPr>
          <p:cNvPr id="4" name="Picture 3" descr="standardcolourcomponents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43400" y="2971800"/>
            <a:ext cx="4571999" cy="3317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221069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TEXTURED STONE FINISH</a:t>
            </a:r>
          </a:p>
          <a:p>
            <a:pPr algn="ctr"/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PRODUCT COMPONENTS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2667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STANDARD COLOUR COAT</a:t>
            </a:r>
          </a:p>
          <a:p>
            <a:pPr algn="ctr"/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PRODUCT COMPONENTS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381000" y="304800"/>
            <a:ext cx="594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FLEXSTONE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 OVERVIEW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(2/2)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 bwMode="auto">
          <a:xfrm>
            <a:off x="381000" y="304800"/>
            <a:ext cx="594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  <a:ea typeface="+mj-ea"/>
                <a:cs typeface="+mj-cs"/>
              </a:rPr>
              <a:t>FLEXSTONE APPLICATIONS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57200" y="15700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6000"/>
              <a:buFont typeface="+mj-lt"/>
              <a:buAutoNum type="arabicPeriod"/>
              <a:tabLst/>
              <a:defRPr/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SUNDECKS, PATIOS, &amp; WALKWAYS</a:t>
            </a:r>
            <a:endParaRPr kumimoji="0" lang="en-US" sz="20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baseline="0" dirty="0">
                <a:solidFill>
                  <a:srgbClr val="0070C0"/>
                </a:solidFill>
                <a:latin typeface="Arial Narrow" pitchFamily="34" charset="0"/>
              </a:rPr>
              <a:t>FLAT ROOFS AND ROOF DECKS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SUSPENDED SLABS</a:t>
            </a:r>
            <a:endParaRPr kumimoji="0" lang="en-US" sz="20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VEHICLE PARKADES</a:t>
            </a:r>
            <a:endParaRPr lang="en-US" sz="2000" b="1" baseline="0" dirty="0">
              <a:solidFill>
                <a:srgbClr val="0070C0"/>
              </a:solidFill>
              <a:latin typeface="Arial Narrow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POOL &amp; HOT TUB SURROUNDS</a:t>
            </a:r>
            <a:endParaRPr kumimoji="0" lang="en-US" sz="20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baseline="0" dirty="0">
                <a:solidFill>
                  <a:srgbClr val="0070C0"/>
                </a:solidFill>
                <a:latin typeface="Arial Narrow" pitchFamily="34" charset="0"/>
              </a:rPr>
              <a:t>GARAGE &amp; INDUSTRIAL</a:t>
            </a: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 FLOORS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OVER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OR UNDER TILES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baseline="0" dirty="0">
                <a:solidFill>
                  <a:srgbClr val="0070C0"/>
                </a:solidFill>
                <a:latin typeface="Arial Narrow" pitchFamily="34" charset="0"/>
              </a:rPr>
              <a:t>AND MORE…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943600" y="2590800"/>
            <a:ext cx="2743200" cy="3352800"/>
          </a:xfrm>
          <a:prstGeom prst="wedgeRoundRectCallout">
            <a:avLst>
              <a:gd name="adj1" fmla="val 65742"/>
              <a:gd name="adj2" fmla="val 76230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i="1" dirty="0">
              <a:latin typeface="Impact" pitchFamily="34" charset="0"/>
            </a:endParaRPr>
          </a:p>
          <a:p>
            <a:pPr algn="ctr"/>
            <a:r>
              <a:rPr lang="en-US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 pitchFamily="34" charset="0"/>
              </a:rPr>
              <a:t>WE CAN COAT:</a:t>
            </a:r>
          </a:p>
          <a:p>
            <a:pPr algn="ctr"/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Plywood, concrete, existing vinyl, fiberglass, torch-on roofing, tiles, old urethanes, exposed aggregate, and much more...</a:t>
            </a:r>
          </a:p>
          <a:p>
            <a:pPr algn="ctr"/>
            <a:endParaRPr lang="en-US" sz="12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086207" y="313308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69000"/>
                    </a:prst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" y="4572000"/>
            <a:ext cx="29718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STEP 1 </a:t>
            </a:r>
            <a:r>
              <a:rPr lang="en-US" sz="12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- </a:t>
            </a:r>
            <a:r>
              <a:rPr lang="en-US" sz="1200" b="1" dirty="0">
                <a:ln w="9525">
                  <a:noFill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APPLY FLEXSTONE/TUFFLEX  WATER- CATALYZED URETHANE BASE COAT </a:t>
            </a: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152400" y="1490990"/>
            <a:ext cx="4038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u="sng" dirty="0"/>
              <a:t>2 Steps</a:t>
            </a:r>
            <a:r>
              <a:rPr lang="en-US" sz="1100" i="1" dirty="0"/>
              <a:t>:  Eco-friendly Base &amp; </a:t>
            </a:r>
            <a:r>
              <a:rPr lang="en-US" sz="1100" i="1" dirty="0" err="1"/>
              <a:t>Coloured</a:t>
            </a:r>
            <a:r>
              <a:rPr lang="en-US" sz="1100" i="1" dirty="0"/>
              <a:t> Top Coat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304800" y="274638"/>
            <a:ext cx="4648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defRPr>
            </a:lvl1pPr>
          </a:lstStyle>
          <a:p>
            <a:pPr eaLnBrk="0" hangingPunct="0">
              <a:defRPr/>
            </a:pPr>
            <a:r>
              <a:rPr lang="en-US" b="0" dirty="0">
                <a:latin typeface="Gill Sans MT" pitchFamily="34" charset="0"/>
                <a:ea typeface="+mj-ea"/>
                <a:cs typeface="+mj-cs"/>
              </a:rPr>
              <a:t>APPLICATION PROCESS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" y="12192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STANDARD COLOUR FINISH</a:t>
            </a:r>
          </a:p>
        </p:txBody>
      </p:sp>
      <p:pic>
        <p:nvPicPr>
          <p:cNvPr id="34" name="Picture 33" descr="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457200" y="1981200"/>
            <a:ext cx="3953768" cy="2438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34" descr="topcoatroll.jpg"/>
          <p:cNvPicPr>
            <a:picLocks noChangeAspect="1"/>
          </p:cNvPicPr>
          <p:nvPr/>
        </p:nvPicPr>
        <p:blipFill>
          <a:blip r:embed="rId4">
            <a:lum bright="10000" contrast="20000"/>
          </a:blip>
          <a:srcRect/>
          <a:stretch>
            <a:fillRect/>
          </a:stretch>
        </p:blipFill>
        <p:spPr>
          <a:xfrm>
            <a:off x="4648200" y="3581400"/>
            <a:ext cx="3962400" cy="2432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Rectangle 35"/>
          <p:cNvSpPr/>
          <p:nvPr/>
        </p:nvSpPr>
        <p:spPr>
          <a:xfrm>
            <a:off x="4648200" y="6096000"/>
            <a:ext cx="3962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STEP 2 </a:t>
            </a:r>
            <a:r>
              <a:rPr lang="en-US" sz="12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- </a:t>
            </a:r>
            <a:r>
              <a:rPr lang="en-US" sz="1200" b="1" dirty="0">
                <a:ln w="9525">
                  <a:noFill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APPLY FLEXSTONE / TUFFLEX ALIPHATIC COLOUR COAT, BACK-ROLL FINE SILICA SAND FOR SLIP RESISTANCE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48200" y="2630269"/>
            <a:ext cx="39624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 err="1">
                <a:latin typeface="Cambria" pitchFamily="18" charset="0"/>
              </a:rPr>
              <a:t>Colour</a:t>
            </a:r>
            <a:r>
              <a:rPr lang="en-US" sz="1200" b="1" dirty="0">
                <a:latin typeface="Cambria" pitchFamily="18" charset="0"/>
              </a:rPr>
              <a:t> coat and base coat accelerators are available to speed-up the curing process when questionable weather is forecasted.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3400" y="5181600"/>
            <a:ext cx="38100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latin typeface="Cambria" pitchFamily="18" charset="0"/>
              </a:rPr>
              <a:t>Standard plywood is ideal. For surfaces that may lead to questionable adhesion or potential blistering (</a:t>
            </a:r>
            <a:r>
              <a:rPr lang="en-US" sz="1200" b="1" dirty="0" err="1">
                <a:latin typeface="Cambria" pitchFamily="18" charset="0"/>
              </a:rPr>
              <a:t>ie</a:t>
            </a:r>
            <a:r>
              <a:rPr lang="en-US" sz="1200" b="1" dirty="0">
                <a:latin typeface="Cambria" pitchFamily="18" charset="0"/>
              </a:rPr>
              <a:t>. Concrete or tiles), </a:t>
            </a:r>
            <a:r>
              <a:rPr lang="en-US" sz="1200" b="1" dirty="0" err="1">
                <a:latin typeface="Cambria" pitchFamily="18" charset="0"/>
              </a:rPr>
              <a:t>Flexstone’s</a:t>
            </a:r>
            <a:r>
              <a:rPr lang="en-US" sz="1200" b="1" dirty="0">
                <a:latin typeface="Cambria" pitchFamily="18" charset="0"/>
              </a:rPr>
              <a:t> 2 part Epoxy Primer / Sealer (#2 Primer) is available.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6800" y="3733800"/>
            <a:ext cx="29718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STEP 1 </a:t>
            </a:r>
            <a:r>
              <a:rPr lang="en-US" sz="12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- </a:t>
            </a:r>
            <a:r>
              <a:rPr lang="en-US" sz="1200" b="1" dirty="0">
                <a:ln w="9525">
                  <a:noFill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APPLY FLEXSTONE/TUFFLEX  WATER- CATALYZED URETHANE BASE COAT </a:t>
            </a: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152400" y="1490990"/>
            <a:ext cx="5486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u="sng" dirty="0"/>
              <a:t>4 Steps</a:t>
            </a:r>
            <a:r>
              <a:rPr lang="en-US" sz="1100" i="1" dirty="0"/>
              <a:t>:  Eco-friendly Base / </a:t>
            </a:r>
            <a:r>
              <a:rPr lang="en-US" sz="1100" i="1" dirty="0" err="1"/>
              <a:t>Colour</a:t>
            </a:r>
            <a:r>
              <a:rPr lang="en-US" sz="1100" i="1" dirty="0"/>
              <a:t> Top Coat / Acrylic Chips / Aliphatic Clear Coat 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304800" y="274638"/>
            <a:ext cx="4648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defRPr>
            </a:lvl1pPr>
          </a:lstStyle>
          <a:p>
            <a:pPr eaLnBrk="0" hangingPunct="0">
              <a:defRPr/>
            </a:pPr>
            <a:r>
              <a:rPr lang="en-US" b="0" dirty="0">
                <a:latin typeface="Gill Sans MT" pitchFamily="34" charset="0"/>
                <a:ea typeface="+mj-ea"/>
                <a:cs typeface="+mj-cs"/>
              </a:rPr>
              <a:t>APPLICATION PROCESS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" y="12192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TEXTURED STONE FINISH</a:t>
            </a:r>
          </a:p>
        </p:txBody>
      </p:sp>
      <p:pic>
        <p:nvPicPr>
          <p:cNvPr id="34" name="Picture 33" descr="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066800" y="1981200"/>
            <a:ext cx="2819400" cy="1738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34" descr="topcoatroll.jpg"/>
          <p:cNvPicPr>
            <a:picLocks noChangeAspect="1"/>
          </p:cNvPicPr>
          <p:nvPr/>
        </p:nvPicPr>
        <p:blipFill>
          <a:blip r:embed="rId4" cstate="screen">
            <a:lum bright="10000" contrast="20000"/>
          </a:blip>
          <a:srcRect/>
          <a:stretch>
            <a:fillRect/>
          </a:stretch>
        </p:blipFill>
        <p:spPr>
          <a:xfrm>
            <a:off x="4419600" y="1981200"/>
            <a:ext cx="2819400" cy="1730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Rectangle 35"/>
          <p:cNvSpPr/>
          <p:nvPr/>
        </p:nvSpPr>
        <p:spPr>
          <a:xfrm>
            <a:off x="4419600" y="3774757"/>
            <a:ext cx="29718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STEP 2A </a:t>
            </a:r>
            <a:r>
              <a:rPr lang="en-US" sz="12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- </a:t>
            </a:r>
            <a:r>
              <a:rPr lang="en-US" sz="1200" b="1" dirty="0">
                <a:ln w="9525">
                  <a:noFill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APPLY FLEXSTONE / TUFFLEX AROMATIC COLOUR COAT </a:t>
            </a:r>
          </a:p>
        </p:txBody>
      </p:sp>
      <p:pic>
        <p:nvPicPr>
          <p:cNvPr id="27650" name="Picture 2" descr="\\DRYTECH\My Documents\@@PHOTOS-Jobs\@@FLEX-STONE\@SOLD-or-Done\Jobs-Done\y-2009-2011\Modillion\DSC084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419600"/>
            <a:ext cx="2819400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990600" y="6172200"/>
            <a:ext cx="29718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STEP 2B </a:t>
            </a:r>
            <a:r>
              <a:rPr lang="en-US" sz="12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– </a:t>
            </a:r>
            <a:r>
              <a:rPr lang="en-US" sz="1200" b="1" dirty="0">
                <a:ln w="9525">
                  <a:noFill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BROADCAST FIRE-RETARDANT CHIPS INTO WET COLOUR COAT</a:t>
            </a:r>
          </a:p>
        </p:txBody>
      </p:sp>
      <p:pic>
        <p:nvPicPr>
          <p:cNvPr id="13" name="Picture 12" descr="tandeck.jpg"/>
          <p:cNvPicPr>
            <a:picLocks noChangeAspect="1"/>
          </p:cNvPicPr>
          <p:nvPr/>
        </p:nvPicPr>
        <p:blipFill>
          <a:blip r:embed="rId6" cstate="screen">
            <a:lum bright="15000" contrast="10000"/>
          </a:blip>
          <a:srcRect/>
          <a:stretch>
            <a:fillRect/>
          </a:stretch>
        </p:blipFill>
        <p:spPr>
          <a:xfrm>
            <a:off x="4419600" y="4419600"/>
            <a:ext cx="2819400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419600" y="6172200"/>
            <a:ext cx="2971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STEP 3 </a:t>
            </a:r>
            <a:r>
              <a:rPr lang="en-US" sz="12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– </a:t>
            </a:r>
            <a:r>
              <a:rPr lang="en-US" sz="1200" b="1" dirty="0">
                <a:ln w="9525">
                  <a:noFill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SWEEP / SAND SURFACE AND EVENLY ROLL OUT ALIPHATIC CLEAR COAT.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v notch trow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423243">
            <a:off x="4152426" y="2625494"/>
            <a:ext cx="449580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CONTROL OVER APPLICATION PROCESS &amp; PRODUCT THICKNESS </a:t>
            </a: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None/>
              <a:defRPr/>
            </a:pPr>
            <a:r>
              <a:rPr lang="en-US" sz="1800" b="1" dirty="0">
                <a:solidFill>
                  <a:srgbClr val="0070C0"/>
                </a:solidFill>
                <a:latin typeface="Arial Narrow" pitchFamily="34" charset="0"/>
              </a:rPr>
              <a:t>FOLLOWING MANUFATURER’S SPECIFICATIONS</a:t>
            </a: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None/>
              <a:defRPr/>
            </a:pP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1178" y="2735818"/>
            <a:ext cx="2359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V-NOTCHED TROWELS: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564" y="2724150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GAUGE RAKES: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274638"/>
            <a:ext cx="4648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defRPr>
            </a:lvl1pPr>
          </a:lstStyle>
          <a:p>
            <a:pPr eaLnBrk="0" hangingPunct="0">
              <a:defRPr/>
            </a:pPr>
            <a:r>
              <a:rPr lang="en-US" b="0" dirty="0">
                <a:latin typeface="Gill Sans MT" pitchFamily="34" charset="0"/>
                <a:ea typeface="+mj-ea"/>
                <a:cs typeface="+mj-cs"/>
              </a:rPr>
              <a:t>APPLICATION PROCESS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6096000"/>
            <a:ext cx="58674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Cambria" pitchFamily="18" charset="0"/>
              </a:rPr>
              <a:t>Certified </a:t>
            </a:r>
            <a:r>
              <a:rPr lang="en-US" sz="1600" dirty="0" err="1">
                <a:latin typeface="Cambria" pitchFamily="18" charset="0"/>
              </a:rPr>
              <a:t>Flexstone</a:t>
            </a:r>
            <a:r>
              <a:rPr lang="en-US" sz="1600" dirty="0">
                <a:latin typeface="Cambria" pitchFamily="18" charset="0"/>
              </a:rPr>
              <a:t> applicators are thoroughly trained to ensure consistent thickness &amp; quality regardless of applicators.</a:t>
            </a:r>
          </a:p>
        </p:txBody>
      </p:sp>
      <p:pic>
        <p:nvPicPr>
          <p:cNvPr id="10" name="Picture 9" descr="14-WireGaugeRake-2.t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2971800"/>
            <a:ext cx="3911872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xedoDr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242790">
            <a:off x="4746108" y="3547682"/>
            <a:ext cx="3276600" cy="2690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DeckGrey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103">
            <a:off x="5486400" y="1706178"/>
            <a:ext cx="3124067" cy="2485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274638"/>
            <a:ext cx="5334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defRPr>
            </a:lvl1pPr>
          </a:lstStyle>
          <a:p>
            <a:pPr eaLnBrk="0" hangingPunct="0">
              <a:defRPr/>
            </a:pPr>
            <a:r>
              <a:rPr lang="en-US" b="0" dirty="0">
                <a:latin typeface="Gill Sans MT" pitchFamily="34" charset="0"/>
                <a:ea typeface="+mj-ea"/>
                <a:cs typeface="+mj-cs"/>
              </a:rPr>
              <a:t>FLEXSTONE ADVANTAGES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17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3400" b="1" dirty="0">
                <a:solidFill>
                  <a:srgbClr val="0070C0"/>
                </a:solidFill>
                <a:latin typeface="Arial Narrow" pitchFamily="34" charset="0"/>
              </a:rPr>
              <a:t>CCMC approved </a:t>
            </a:r>
            <a:r>
              <a:rPr lang="en-US" sz="3400" dirty="0">
                <a:solidFill>
                  <a:srgbClr val="0070C0"/>
                </a:solidFill>
                <a:latin typeface="Arial Narrow" pitchFamily="34" charset="0"/>
              </a:rPr>
              <a:t>(same tests as SBS roofing)</a:t>
            </a:r>
          </a:p>
          <a:p>
            <a:pPr marL="457200" indent="-457200">
              <a:lnSpc>
                <a:spcPct val="17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3400" b="1" dirty="0">
                <a:solidFill>
                  <a:srgbClr val="0070C0"/>
                </a:solidFill>
                <a:latin typeface="Arial Narrow" pitchFamily="34" charset="0"/>
              </a:rPr>
              <a:t>Performs in freezing or scorching hot climates</a:t>
            </a:r>
            <a:endParaRPr lang="en-US" sz="3400" dirty="0">
              <a:solidFill>
                <a:srgbClr val="0070C0"/>
              </a:solidFill>
              <a:latin typeface="Arial Narrow" pitchFamily="34" charset="0"/>
            </a:endParaRPr>
          </a:p>
          <a:p>
            <a:pPr marL="457200" indent="-457200">
              <a:lnSpc>
                <a:spcPct val="17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3400" b="1" dirty="0">
                <a:solidFill>
                  <a:srgbClr val="0070C0"/>
                </a:solidFill>
                <a:latin typeface="Arial Narrow" pitchFamily="34" charset="0"/>
              </a:rPr>
              <a:t>Scratch &amp; puncture resistance</a:t>
            </a:r>
          </a:p>
          <a:p>
            <a:pPr marL="457200" indent="-457200">
              <a:lnSpc>
                <a:spcPct val="17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3400" b="1" dirty="0">
                <a:solidFill>
                  <a:srgbClr val="0070C0"/>
                </a:solidFill>
                <a:latin typeface="Arial Narrow" pitchFamily="34" charset="0"/>
              </a:rPr>
              <a:t>Seamless and luxurious</a:t>
            </a:r>
          </a:p>
          <a:p>
            <a:pPr marL="457200" indent="-457200">
              <a:lnSpc>
                <a:spcPct val="17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3400" b="1" dirty="0">
                <a:solidFill>
                  <a:srgbClr val="0070C0"/>
                </a:solidFill>
                <a:latin typeface="Arial Narrow" pitchFamily="34" charset="0"/>
              </a:rPr>
              <a:t>100% UV Stable &amp; fade resistant</a:t>
            </a:r>
          </a:p>
          <a:p>
            <a:pPr marL="457200" indent="-457200">
              <a:lnSpc>
                <a:spcPct val="17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3400" b="1" dirty="0">
                <a:solidFill>
                  <a:srgbClr val="0070C0"/>
                </a:solidFill>
                <a:latin typeface="Arial Narrow" pitchFamily="34" charset="0"/>
              </a:rPr>
              <a:t>Versatile and long lasting</a:t>
            </a:r>
          </a:p>
          <a:p>
            <a:pPr marL="457200" indent="-457200">
              <a:lnSpc>
                <a:spcPct val="17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3400" b="1" dirty="0">
                <a:solidFill>
                  <a:srgbClr val="0070C0"/>
                </a:solidFill>
                <a:latin typeface="Arial Narrow" pitchFamily="34" charset="0"/>
              </a:rPr>
              <a:t>Easy to apply</a:t>
            </a:r>
          </a:p>
          <a:p>
            <a:pPr marL="457200" indent="-457200">
              <a:lnSpc>
                <a:spcPct val="17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3400" b="1" dirty="0">
                <a:solidFill>
                  <a:srgbClr val="0070C0"/>
                </a:solidFill>
                <a:latin typeface="Arial Narrow" pitchFamily="34" charset="0"/>
              </a:rPr>
              <a:t>Applicable over old membranes</a:t>
            </a:r>
          </a:p>
          <a:p>
            <a:pPr marL="457200" indent="-457200">
              <a:lnSpc>
                <a:spcPct val="17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3400" b="1" dirty="0">
                <a:solidFill>
                  <a:srgbClr val="0070C0"/>
                </a:solidFill>
                <a:latin typeface="Arial Narrow" pitchFamily="34" charset="0"/>
              </a:rPr>
              <a:t>Eco friendly </a:t>
            </a:r>
            <a:r>
              <a:rPr lang="en-US" sz="3400" dirty="0">
                <a:solidFill>
                  <a:srgbClr val="0070C0"/>
                </a:solidFill>
                <a:latin typeface="Arial Narrow" pitchFamily="34" charset="0"/>
              </a:rPr>
              <a:t>(cold applied)</a:t>
            </a:r>
          </a:p>
          <a:p>
            <a:pPr marL="457200" indent="-457200">
              <a:lnSpc>
                <a:spcPct val="17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3400" b="1" dirty="0">
                <a:solidFill>
                  <a:srgbClr val="0070C0"/>
                </a:solidFill>
                <a:latin typeface="Arial Narrow" pitchFamily="34" charset="0"/>
              </a:rPr>
              <a:t>Affordable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652</Words>
  <Application>Microsoft Office PowerPoint</Application>
  <PresentationFormat>On-screen Show (4:3)</PresentationFormat>
  <Paragraphs>112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Cambria</vt:lpstr>
      <vt:lpstr>Franklin Gothic Demi Cond</vt:lpstr>
      <vt:lpstr>Franklin Gothic Medium Cond</vt:lpstr>
      <vt:lpstr>Gill Sans MT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walter deveau</cp:lastModifiedBy>
  <cp:revision>118</cp:revision>
  <dcterms:created xsi:type="dcterms:W3CDTF">2008-11-14T00:12:45Z</dcterms:created>
  <dcterms:modified xsi:type="dcterms:W3CDTF">2026-06-09T14:59:40Z</dcterms:modified>
</cp:coreProperties>
</file>